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  <p:sldMasterId id="2147483852" r:id="rId2"/>
    <p:sldMasterId id="2147483864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9" r:id="rId16"/>
    <p:sldId id="268" r:id="rId17"/>
  </p:sldIdLst>
  <p:sldSz cx="9144000" cy="6858000" type="screen4x3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062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6210-AF63-4386-B97A-E2DFB88D46C8}" type="datetimeFigureOut">
              <a:rPr lang="hu-HU" smtClean="0"/>
              <a:t>2020.03.07.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6210-AF63-4386-B97A-E2DFB88D46C8}" type="datetimeFigureOut">
              <a:rPr lang="hu-HU" smtClean="0"/>
              <a:t>2020.03.07.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6210-AF63-4386-B97A-E2DFB88D46C8}" type="datetimeFigureOut">
              <a:rPr lang="hu-HU" smtClean="0"/>
              <a:t>2020.03.07.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hu-HU" smtClean="0"/>
              <a:t>Alcím mintájának 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6210-AF63-4386-B97A-E2DFB88D46C8}" type="datetimeFigureOut">
              <a:rPr lang="hu-HU" smtClean="0"/>
              <a:t>2020.03.07.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6210-AF63-4386-B97A-E2DFB88D46C8}" type="datetimeFigureOut">
              <a:rPr lang="hu-HU" smtClean="0"/>
              <a:t>2020.03.07.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6210-AF63-4386-B97A-E2DFB88D46C8}" type="datetimeFigureOut">
              <a:rPr lang="hu-HU" smtClean="0"/>
              <a:t>2020.03.07.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6210-AF63-4386-B97A-E2DFB88D46C8}" type="datetimeFigureOut">
              <a:rPr lang="hu-HU" smtClean="0"/>
              <a:t>2020.03.07.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6210-AF63-4386-B97A-E2DFB88D46C8}" type="datetimeFigureOut">
              <a:rPr lang="hu-HU" smtClean="0"/>
              <a:t>2020.03.07.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6210-AF63-4386-B97A-E2DFB88D46C8}" type="datetimeFigureOut">
              <a:rPr lang="hu-HU" smtClean="0"/>
              <a:t>2020.03.07.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6210-AF63-4386-B97A-E2DFB88D46C8}" type="datetimeFigureOut">
              <a:rPr lang="hu-HU" smtClean="0"/>
              <a:t>2020.03.07.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6210-AF63-4386-B97A-E2DFB88D46C8}" type="datetimeFigureOut">
              <a:rPr lang="hu-HU" smtClean="0"/>
              <a:t>2020.03.07.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6210-AF63-4386-B97A-E2DFB88D46C8}" type="datetimeFigureOut">
              <a:rPr lang="hu-HU" smtClean="0"/>
              <a:t>2020.03.07.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6210-AF63-4386-B97A-E2DFB88D46C8}" type="datetimeFigureOut">
              <a:rPr lang="hu-HU" smtClean="0"/>
              <a:t>2020.03.07.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6210-AF63-4386-B97A-E2DFB88D46C8}" type="datetimeFigureOut">
              <a:rPr lang="hu-HU" smtClean="0"/>
              <a:t>2020.03.07.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6210-AF63-4386-B97A-E2DFB88D46C8}" type="datetimeFigureOut">
              <a:rPr lang="hu-HU" smtClean="0"/>
              <a:t>2020.03.07.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phe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0374" y="0"/>
            <a:ext cx="2293626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3581400"/>
            <a:ext cx="3962400" cy="21336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2438400" y="1447800"/>
            <a:ext cx="3962400" cy="2133600"/>
          </a:xfrm>
        </p:spPr>
        <p:txBody>
          <a:bodyPr anchor="b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>
          <a:xfrm>
            <a:off x="3582988" y="6426201"/>
            <a:ext cx="2819399" cy="126999"/>
          </a:xfrm>
        </p:spPr>
        <p:txBody>
          <a:bodyPr/>
          <a:lstStyle/>
          <a:p>
            <a:fld id="{4C446210-AF63-4386-B97A-E2DFB88D46C8}" type="datetimeFigureOut">
              <a:rPr lang="hu-HU" smtClean="0"/>
              <a:t>2020.03.07.</a:t>
            </a:fld>
            <a:endParaRPr lang="hu-HU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>
          <a:xfrm>
            <a:off x="6414976" y="6400800"/>
            <a:ext cx="457200" cy="152400"/>
          </a:xfrm>
        </p:spPr>
        <p:txBody>
          <a:bodyPr/>
          <a:lstStyle>
            <a:lvl1pPr algn="r">
              <a:defRPr/>
            </a:lvl1pPr>
          </a:lstStyle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>
          <a:xfrm>
            <a:off x="3581400" y="6296248"/>
            <a:ext cx="2820987" cy="152400"/>
          </a:xfrm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3657600" cy="5714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6210-AF63-4386-B97A-E2DFB88D46C8}" type="datetimeFigureOut">
              <a:rPr lang="hu-HU" smtClean="0"/>
              <a:t>2020.03.07.</a:t>
            </a:fld>
            <a:endParaRPr lang="hu-H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hu-H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phe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0" y="0"/>
            <a:ext cx="2293626" cy="6858000"/>
          </a:xfrm>
          <a:prstGeom prst="rect">
            <a:avLst/>
          </a:prstGeom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9788" y="6426201"/>
            <a:ext cx="2819399" cy="126999"/>
          </a:xfrm>
        </p:spPr>
        <p:txBody>
          <a:bodyPr/>
          <a:lstStyle/>
          <a:p>
            <a:fld id="{4C446210-AF63-4386-B97A-E2DFB88D46C8}" type="datetimeFigureOut">
              <a:rPr lang="hu-HU" smtClean="0"/>
              <a:t>2020.03.07.</a:t>
            </a:fld>
            <a:endParaRPr lang="hu-HU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4116388" y="6400800"/>
            <a:ext cx="533400" cy="152400"/>
          </a:xfrm>
        </p:spPr>
        <p:txBody>
          <a:bodyPr/>
          <a:lstStyle/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838200" y="6296248"/>
            <a:ext cx="2820987" cy="152400"/>
          </a:xfrm>
        </p:spPr>
        <p:txBody>
          <a:bodyPr/>
          <a:lstStyle/>
          <a:p>
            <a:endParaRPr lang="hu-HU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457200" y="1828800"/>
            <a:ext cx="3200400" cy="1752600"/>
          </a:xfrm>
        </p:spPr>
        <p:txBody>
          <a:bodyPr anchor="b"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3578224"/>
            <a:ext cx="3200645" cy="1459767"/>
          </a:xfrm>
        </p:spPr>
        <p:txBody>
          <a:bodyPr anchor="t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None/>
              <a:defRPr lang="en-US" sz="14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hu-HU" smtClean="0"/>
              <a:t>Mintaszöveg szerkesztése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429000"/>
            <a:ext cx="3124200" cy="2667000"/>
          </a:xfrm>
        </p:spPr>
        <p:txBody>
          <a:bodyPr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457200"/>
            <a:ext cx="3124200" cy="2667000"/>
          </a:xfrm>
        </p:spPr>
        <p:txBody>
          <a:bodyPr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876800" y="457200"/>
            <a:ext cx="2819400" cy="5714999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6210-AF63-4386-B97A-E2DFB88D46C8}" type="datetimeFigureOut">
              <a:rPr lang="hu-HU" smtClean="0"/>
              <a:t>2020.03.07.</a:t>
            </a:fld>
            <a:endParaRPr lang="hu-HU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hu-H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75238"/>
            <a:ext cx="3581400" cy="411162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675288"/>
            <a:ext cx="3581400" cy="2525112"/>
          </a:xfrm>
        </p:spPr>
        <p:txBody>
          <a:bodyPr anchor="t"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 baseline="0"/>
            </a:lvl4pPr>
            <a:lvl5pPr>
              <a:buFont typeface="Wingdings" pitchFamily="2" charset="2"/>
              <a:buChar char="§"/>
              <a:defRPr sz="1400"/>
            </a:lvl5pPr>
            <a:lvl6pPr>
              <a:buFont typeface="Wingdings" pitchFamily="2" charset="2"/>
              <a:buChar char="§"/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199" y="3429000"/>
            <a:ext cx="3581400" cy="411162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199" y="3840162"/>
            <a:ext cx="3581400" cy="2515198"/>
          </a:xfrm>
        </p:spPr>
        <p:txBody>
          <a:bodyPr anchor="t"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 smtClean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876800" y="457200"/>
            <a:ext cx="2819400" cy="5714999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6210-AF63-4386-B97A-E2DFB88D46C8}" type="datetimeFigureOut">
              <a:rPr lang="hu-HU" smtClean="0"/>
              <a:t>2020.03.07.</a:t>
            </a:fld>
            <a:endParaRPr lang="hu-HU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hu-H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3800" y="457200"/>
            <a:ext cx="3962400" cy="5715000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6210-AF63-4386-B97A-E2DFB88D46C8}" type="datetimeFigureOut">
              <a:rPr lang="hu-HU" smtClean="0"/>
              <a:t>2020.03.07.</a:t>
            </a:fld>
            <a:endParaRPr lang="hu-H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hu-H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6210-AF63-4386-B97A-E2DFB88D46C8}" type="datetimeFigureOut">
              <a:rPr lang="hu-HU" smtClean="0"/>
              <a:t>2020.03.07.</a:t>
            </a:fld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hu-H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6210-AF63-4386-B97A-E2DFB88D46C8}" type="datetimeFigureOut">
              <a:rPr lang="hu-HU" smtClean="0"/>
              <a:t>2020.03.07.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0" y="1676400"/>
            <a:ext cx="2514600" cy="1874837"/>
          </a:xfrm>
        </p:spPr>
        <p:txBody>
          <a:bodyPr anchor="b">
            <a:normAutofit/>
          </a:bodyPr>
          <a:lstStyle>
            <a:lvl1pPr algn="r">
              <a:defRPr sz="2000" b="0">
                <a:effectLst/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4700016" cy="3505200"/>
          </a:xfrm>
        </p:spPr>
        <p:txBody>
          <a:bodyPr>
            <a:normAutofit/>
          </a:bodyPr>
          <a:lstStyle>
            <a:lvl1pPr marL="228600" indent="-182880"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 smtClean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0" y="3552372"/>
            <a:ext cx="2209800" cy="1629228"/>
          </a:xfrm>
        </p:spPr>
        <p:txBody>
          <a:bodyPr anchor="t">
            <a:normAutofit/>
          </a:bodyPr>
          <a:lstStyle>
            <a:lvl1pPr marL="0" indent="0" algn="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6210-AF63-4386-B97A-E2DFB88D46C8}" type="datetimeFigureOut">
              <a:rPr lang="hu-HU" smtClean="0"/>
              <a:t>2020.03.07.</a:t>
            </a:fld>
            <a:endParaRPr lang="hu-HU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hu-H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" y="1676400"/>
            <a:ext cx="4696967" cy="3505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181600" y="1676400"/>
            <a:ext cx="2514600" cy="1875972"/>
          </a:xfrm>
        </p:spPr>
        <p:txBody>
          <a:bodyPr anchor="b">
            <a:normAutofit/>
          </a:bodyPr>
          <a:lstStyle>
            <a:lvl1pPr algn="r">
              <a:defRPr sz="2000" b="0">
                <a:effectLst/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0" y="3552372"/>
            <a:ext cx="2209800" cy="1629228"/>
          </a:xfrm>
        </p:spPr>
        <p:txBody>
          <a:bodyPr anchor="t">
            <a:normAutofit/>
          </a:bodyPr>
          <a:lstStyle>
            <a:lvl1pPr marL="0" indent="0" algn="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6210-AF63-4386-B97A-E2DFB88D46C8}" type="datetimeFigureOut">
              <a:rPr lang="hu-HU" smtClean="0"/>
              <a:t>2020.03.07.</a:t>
            </a:fld>
            <a:endParaRPr lang="hu-HU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hu-H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6210-AF63-4386-B97A-E2DFB88D46C8}" type="datetimeFigureOut">
              <a:rPr lang="hu-HU" smtClean="0"/>
              <a:t>2020.03.07.</a:t>
            </a:fld>
            <a:endParaRPr lang="hu-HU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hu-H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6210-AF63-4386-B97A-E2DFB88D46C8}" type="datetimeFigureOut">
              <a:rPr lang="hu-HU" smtClean="0"/>
              <a:t>2020.03.07.</a:t>
            </a:fld>
            <a:endParaRPr lang="hu-HU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hu-H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6210-AF63-4386-B97A-E2DFB88D46C8}" type="datetimeFigureOut">
              <a:rPr lang="hu-HU" smtClean="0"/>
              <a:t>2020.03.07.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6210-AF63-4386-B97A-E2DFB88D46C8}" type="datetimeFigureOut">
              <a:rPr lang="hu-HU" smtClean="0"/>
              <a:t>2020.03.07.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6210-AF63-4386-B97A-E2DFB88D46C8}" type="datetimeFigureOut">
              <a:rPr lang="hu-HU" smtClean="0"/>
              <a:t>2020.03.07.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6210-AF63-4386-B97A-E2DFB88D46C8}" type="datetimeFigureOut">
              <a:rPr lang="hu-HU" smtClean="0"/>
              <a:t>2020.03.07.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6210-AF63-4386-B97A-E2DFB88D46C8}" type="datetimeFigureOut">
              <a:rPr lang="hu-HU" smtClean="0"/>
              <a:t>2020.03.07.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6210-AF63-4386-B97A-E2DFB88D46C8}" type="datetimeFigureOut">
              <a:rPr lang="hu-HU" smtClean="0"/>
              <a:t>2020.03.07.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4C446210-AF63-4386-B97A-E2DFB88D46C8}" type="datetimeFigureOut">
              <a:rPr lang="hu-HU" smtClean="0"/>
              <a:t>2020.03.07.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4C446210-AF63-4386-B97A-E2DFB88D46C8}" type="datetimeFigureOut">
              <a:rPr lang="hu-HU" smtClean="0"/>
              <a:t>2020.03.07.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phere2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23693" y="0"/>
            <a:ext cx="320307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76800" y="457200"/>
            <a:ext cx="2819400" cy="571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57200"/>
            <a:ext cx="3657600" cy="5714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772400" y="6400800"/>
            <a:ext cx="533400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D9273BC-D636-48F1-9506-533A96D8D9F0}" type="slidenum">
              <a:rPr lang="hu-HU" smtClean="0"/>
              <a:t>‹#›</a:t>
            </a:fld>
            <a:endParaRPr lang="hu-HU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>
          <a:xfrm>
            <a:off x="4876801" y="6426201"/>
            <a:ext cx="2819399" cy="12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C446210-AF63-4386-B97A-E2DFB88D46C8}" type="datetimeFigureOut">
              <a:rPr lang="hu-HU" smtClean="0"/>
              <a:t>2020.03.07.</a:t>
            </a:fld>
            <a:endParaRPr lang="hu-H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4875213" y="6296248"/>
            <a:ext cx="2820987" cy="1524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iming>
    <p:tnLst>
      <p:par>
        <p:cTn id="1" dur="indefinite" restart="never" nodeType="tmRoot"/>
      </p:par>
    </p:tnLst>
  </p:timing>
  <p:txStyles>
    <p:titleStyle>
      <a:lvl1pPr algn="r" defTabSz="914400" rtl="0" eaLnBrk="1" latinLnBrk="0" hangingPunct="1">
        <a:spcBef>
          <a:spcPct val="0"/>
        </a:spcBef>
        <a:buNone/>
        <a:defRPr sz="2800" kern="1200">
          <a:gradFill>
            <a:gsLst>
              <a:gs pos="0">
                <a:schemeClr val="tx1">
                  <a:lumMod val="50000"/>
                </a:schemeClr>
              </a:gs>
              <a:gs pos="61000">
                <a:schemeClr val="tx1"/>
              </a:gs>
            </a:gsLst>
            <a:lin ang="5400000" scaled="0"/>
          </a:gradFill>
          <a:effectLst/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59436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77724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96012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14300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32588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9164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755576" y="1268760"/>
            <a:ext cx="7772400" cy="1539602"/>
          </a:xfrm>
        </p:spPr>
        <p:txBody>
          <a:bodyPr>
            <a:normAutofit fontScale="90000"/>
          </a:bodyPr>
          <a:lstStyle/>
          <a:p>
            <a:r>
              <a:rPr lang="hu-HU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A normális eloszlás szimulálása JavaScriptben, és a matematikai háttere</a:t>
            </a:r>
            <a:endParaRPr lang="hu-HU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-540568" y="3645024"/>
            <a:ext cx="6400800" cy="521071"/>
          </a:xfrm>
        </p:spPr>
        <p:txBody>
          <a:bodyPr/>
          <a:lstStyle/>
          <a:p>
            <a:r>
              <a:rPr lang="hu-HU" dirty="0" smtClean="0"/>
              <a:t>Készítette: Horák Rajmund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2043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GITHUB\matstat-beadando\prezentáció\assets\pain and ga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503" y="1412776"/>
            <a:ext cx="4902913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GITHUB\matstat-beadando\prezentáció\assets\izomtomeg_fu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776"/>
            <a:ext cx="3694006" cy="347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33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GITHUB\matstat-beadando\prezentáció\assets\pain and g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80728"/>
            <a:ext cx="8666755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58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GITHUB\matstat-beadando\prezentáció\assets\izomtomeg_alacson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04664"/>
            <a:ext cx="6086475" cy="572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22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„Populáció szimuláció”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4136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 smtClean="0"/>
              <a:t>Ha tudjuk, hogy egy minta normális eloszlású, akkor</a:t>
            </a:r>
            <a:endParaRPr lang="hu-HU" dirty="0"/>
          </a:p>
        </p:txBody>
      </p:sp>
      <p:sp>
        <p:nvSpPr>
          <p:cNvPr id="3" name="Szövegdoboz 2"/>
          <p:cNvSpPr txBox="1"/>
          <p:nvPr/>
        </p:nvSpPr>
        <p:spPr>
          <a:xfrm>
            <a:off x="611560" y="2636912"/>
            <a:ext cx="79928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hu-HU" dirty="0" smtClean="0"/>
              <a:t>Lehet T próbát végrehajtani rajta</a:t>
            </a:r>
          </a:p>
          <a:p>
            <a:endParaRPr lang="hu-HU" dirty="0" smtClean="0"/>
          </a:p>
          <a:p>
            <a:pPr marL="285750" indent="-285750">
              <a:buFontTx/>
              <a:buChar char="-"/>
            </a:pPr>
            <a:r>
              <a:rPr lang="hu-HU" dirty="0" smtClean="0"/>
              <a:t>Meg lehet határozni hogy egy elem mekkora valószínűséggel lesz benne az egyik kategóriában</a:t>
            </a:r>
          </a:p>
          <a:p>
            <a:pPr marL="285750" indent="-285750">
              <a:buFontTx/>
              <a:buChar char="-"/>
            </a:pPr>
            <a:endParaRPr lang="hu-HU" dirty="0"/>
          </a:p>
          <a:p>
            <a:r>
              <a:rPr lang="hu-HU" dirty="0" err="1" smtClean="0"/>
              <a:t>Stb</a:t>
            </a:r>
            <a:r>
              <a:rPr lang="hu-HU" dirty="0" smtClean="0"/>
              <a:t>… (majd gazdasági-pénzügyi modelleken vesztek még párat)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2807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Mi is az a normális eloszlás?</a:t>
            </a:r>
            <a:endParaRPr lang="hu-HU" dirty="0"/>
          </a:p>
        </p:txBody>
      </p:sp>
      <p:sp>
        <p:nvSpPr>
          <p:cNvPr id="3" name="Szövegdoboz 2"/>
          <p:cNvSpPr txBox="1"/>
          <p:nvPr/>
        </p:nvSpPr>
        <p:spPr>
          <a:xfrm>
            <a:off x="755576" y="2749486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Az </a:t>
            </a:r>
            <a:r>
              <a:rPr lang="hu-HU" i="1" dirty="0" smtClean="0">
                <a:solidFill>
                  <a:srgbClr val="0070C0"/>
                </a:solidFill>
              </a:rPr>
              <a:t>X valószínűségi változó </a:t>
            </a:r>
            <a:r>
              <a:rPr lang="hu-HU" dirty="0" smtClean="0"/>
              <a:t>normális eloszlású, ha sűrűségfüggvénye:</a:t>
            </a:r>
            <a:endParaRPr lang="hu-HU" dirty="0"/>
          </a:p>
        </p:txBody>
      </p:sp>
      <p:pic>
        <p:nvPicPr>
          <p:cNvPr id="1026" name="Picture 2" descr="C:\GITHUB\matstat-beadando\prezentáció\assets\normalis-eloszlas-fuggven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212977"/>
            <a:ext cx="5569153" cy="239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GITHUB\matstat-beadando\prezentáció\assets\question mark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95600"/>
            <a:ext cx="3184525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48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 smtClean="0"/>
              <a:t>Inkább nézzünk rá a grafikonjára…</a:t>
            </a:r>
            <a:endParaRPr lang="hu-HU" dirty="0"/>
          </a:p>
        </p:txBody>
      </p:sp>
      <p:pic>
        <p:nvPicPr>
          <p:cNvPr id="2050" name="Picture 2" descr="C:\GITHUB\matstat-beadando\prezentáció\assets\bell curv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492896"/>
            <a:ext cx="4608512" cy="413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zövegdoboz 2"/>
          <p:cNvSpPr txBox="1"/>
          <p:nvPr/>
        </p:nvSpPr>
        <p:spPr>
          <a:xfrm>
            <a:off x="5852364" y="4267711"/>
            <a:ext cx="3528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dirty="0" smtClean="0"/>
              <a:t>„haranggörbe”</a:t>
            </a:r>
            <a:endParaRPr lang="hu-HU" sz="3200" dirty="0"/>
          </a:p>
        </p:txBody>
      </p:sp>
    </p:spTree>
    <p:extLst>
      <p:ext uri="{BB962C8B-B14F-4D97-AF65-F5344CB8AC3E}">
        <p14:creationId xmlns:p14="http://schemas.microsoft.com/office/powerpoint/2010/main" val="266793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/>
          <p:cNvSpPr/>
          <p:nvPr/>
        </p:nvSpPr>
        <p:spPr>
          <a:xfrm>
            <a:off x="35496" y="44624"/>
            <a:ext cx="9001000" cy="3096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074" name="Picture 2" descr="C:\GITHUB\matstat-beadando\prezentáció\assets\jim carrey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94678"/>
            <a:ext cx="6810573" cy="566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GITHUB\matstat-beadando\prezentáció\assets\bell curv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365104"/>
            <a:ext cx="1620181" cy="145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GITHUB\matstat-beadando\prezentáció\assets\normalis-eloszlas-fuggven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365103"/>
            <a:ext cx="2509272" cy="10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11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Tekintsünk rá kicsit másképp…</a:t>
            </a:r>
            <a:endParaRPr lang="hu-HU" dirty="0"/>
          </a:p>
        </p:txBody>
      </p:sp>
      <p:sp>
        <p:nvSpPr>
          <p:cNvPr id="3" name="Szövegdoboz 2"/>
          <p:cNvSpPr txBox="1"/>
          <p:nvPr/>
        </p:nvSpPr>
        <p:spPr>
          <a:xfrm>
            <a:off x="2483768" y="3525695"/>
            <a:ext cx="4824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i="1" dirty="0" smtClean="0"/>
              <a:t>„esés vizualizáció”</a:t>
            </a:r>
            <a:endParaRPr lang="hu-HU" sz="4000" i="1" dirty="0"/>
          </a:p>
        </p:txBody>
      </p:sp>
    </p:spTree>
    <p:extLst>
      <p:ext uri="{BB962C8B-B14F-4D97-AF65-F5344CB8AC3E}">
        <p14:creationId xmlns:p14="http://schemas.microsoft.com/office/powerpoint/2010/main" val="145614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7520940" cy="548640"/>
          </a:xfrm>
        </p:spPr>
        <p:txBody>
          <a:bodyPr/>
          <a:lstStyle/>
          <a:p>
            <a:r>
              <a:rPr lang="hu-HU" dirty="0" smtClean="0"/>
              <a:t>Triviális, viszont fontos megállapítás:</a:t>
            </a:r>
            <a:endParaRPr lang="hu-HU" dirty="0"/>
          </a:p>
        </p:txBody>
      </p:sp>
      <p:sp>
        <p:nvSpPr>
          <p:cNvPr id="3" name="Szövegdoboz 2"/>
          <p:cNvSpPr txBox="1"/>
          <p:nvPr/>
        </p:nvSpPr>
        <p:spPr>
          <a:xfrm>
            <a:off x="755576" y="764704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i="1" dirty="0" smtClean="0"/>
              <a:t>Egy elem nagyjából oda esik, ahonnan érkezik</a:t>
            </a:r>
            <a:endParaRPr lang="hu-HU" sz="2400" b="1" i="1" dirty="0"/>
          </a:p>
        </p:txBody>
      </p:sp>
      <p:pic>
        <p:nvPicPr>
          <p:cNvPr id="4098" name="Picture 2" descr="C:\GITHUB\matstat-beadando\prezentáció\assets\eses_vizualizaci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628800"/>
            <a:ext cx="4906839" cy="31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GITHUB\matstat-beadando\prezentáció\assets\cuko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024" y="-27384"/>
            <a:ext cx="1944976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24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7520940" cy="1368152"/>
          </a:xfrm>
        </p:spPr>
        <p:txBody>
          <a:bodyPr/>
          <a:lstStyle/>
          <a:p>
            <a:r>
              <a:rPr lang="hu-HU" dirty="0" smtClean="0"/>
              <a:t>Ebből a megállapításból rájöhetünk, hogy a normális eloszlást alkalmazhatjuk mintáknál…</a:t>
            </a:r>
            <a:endParaRPr lang="hu-HU" dirty="0"/>
          </a:p>
        </p:txBody>
      </p:sp>
      <p:pic>
        <p:nvPicPr>
          <p:cNvPr id="5123" name="Picture 3" descr="C:\GITHUB\matstat-beadando\prezentáció\assets\normal-eloszlas-tartalmaza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276872"/>
            <a:ext cx="5697538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Egyenes összekötő nyíllal 7"/>
          <p:cNvCxnSpPr/>
          <p:nvPr/>
        </p:nvCxnSpPr>
        <p:spPr>
          <a:xfrm flipH="1">
            <a:off x="3347864" y="3356992"/>
            <a:ext cx="1872208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Egyenes összekötő nyíllal 9"/>
          <p:cNvCxnSpPr/>
          <p:nvPr/>
        </p:nvCxnSpPr>
        <p:spPr>
          <a:xfrm>
            <a:off x="6156176" y="3356992"/>
            <a:ext cx="792088" cy="792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zövegdoboz 10"/>
          <p:cNvSpPr txBox="1"/>
          <p:nvPr/>
        </p:nvSpPr>
        <p:spPr>
          <a:xfrm>
            <a:off x="2670453" y="4074610"/>
            <a:ext cx="12297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dirty="0" smtClean="0"/>
              <a:t>átlag</a:t>
            </a:r>
            <a:endParaRPr lang="hu-HU" sz="3200" dirty="0"/>
          </a:p>
        </p:txBody>
      </p:sp>
      <p:sp>
        <p:nvSpPr>
          <p:cNvPr id="12" name="Szövegdoboz 11"/>
          <p:cNvSpPr txBox="1"/>
          <p:nvPr/>
        </p:nvSpPr>
        <p:spPr>
          <a:xfrm>
            <a:off x="6156176" y="4182331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 smtClean="0"/>
              <a:t>szórásnégyzet</a:t>
            </a:r>
            <a:endParaRPr lang="hu-HU" sz="2800" dirty="0"/>
          </a:p>
        </p:txBody>
      </p:sp>
      <p:sp>
        <p:nvSpPr>
          <p:cNvPr id="15" name="Szövegdoboz 14"/>
          <p:cNvSpPr txBox="1"/>
          <p:nvPr/>
        </p:nvSpPr>
        <p:spPr>
          <a:xfrm>
            <a:off x="3059832" y="5445224"/>
            <a:ext cx="49685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 smtClean="0"/>
              <a:t>Szórás = standard </a:t>
            </a:r>
            <a:r>
              <a:rPr lang="hu-HU" sz="2800" dirty="0" err="1" smtClean="0"/>
              <a:t>deviation</a:t>
            </a:r>
            <a:endParaRPr lang="hu-HU" sz="2800" dirty="0" smtClean="0"/>
          </a:p>
          <a:p>
            <a:r>
              <a:rPr lang="hu-HU" sz="2800" dirty="0"/>
              <a:t>	 </a:t>
            </a:r>
            <a:r>
              <a:rPr lang="hu-HU" sz="2800" dirty="0" smtClean="0"/>
              <a:t>     -&gt; átlagtól való eltérés</a:t>
            </a:r>
            <a:endParaRPr lang="hu-HU" sz="2800" dirty="0"/>
          </a:p>
        </p:txBody>
      </p:sp>
    </p:spTree>
    <p:extLst>
      <p:ext uri="{BB962C8B-B14F-4D97-AF65-F5344CB8AC3E}">
        <p14:creationId xmlns:p14="http://schemas.microsoft.com/office/powerpoint/2010/main" val="76959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5400" dirty="0" smtClean="0"/>
              <a:t>Hogy néz ez ki a görbén?</a:t>
            </a:r>
            <a:endParaRPr lang="hu-HU" sz="5400" dirty="0"/>
          </a:p>
        </p:txBody>
      </p:sp>
      <p:pic>
        <p:nvPicPr>
          <p:cNvPr id="3" name="Picture 2" descr="C:\GITHUB\matstat-beadando\prezentáció\assets\bell curv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844824"/>
            <a:ext cx="4126920" cy="370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Egyenes összekötő nyíllal 6"/>
          <p:cNvCxnSpPr/>
          <p:nvPr/>
        </p:nvCxnSpPr>
        <p:spPr>
          <a:xfrm>
            <a:off x="2915816" y="5877272"/>
            <a:ext cx="33843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zövegdoboz 7"/>
          <p:cNvSpPr txBox="1"/>
          <p:nvPr/>
        </p:nvSpPr>
        <p:spPr>
          <a:xfrm>
            <a:off x="2946400" y="6021288"/>
            <a:ext cx="439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Az átlag jelöli hogy a számegyenesen hol helyezkedik el a görbe</a:t>
            </a:r>
            <a:endParaRPr lang="hu-HU" dirty="0"/>
          </a:p>
        </p:txBody>
      </p:sp>
      <p:sp>
        <p:nvSpPr>
          <p:cNvPr id="9" name="Jobb oldali kapcsos zárójel 8"/>
          <p:cNvSpPr/>
          <p:nvPr/>
        </p:nvSpPr>
        <p:spPr>
          <a:xfrm rot="5400000">
            <a:off x="4474775" y="2950162"/>
            <a:ext cx="396044" cy="777658"/>
          </a:xfrm>
          <a:prstGeom prst="rightBrace">
            <a:avLst>
              <a:gd name="adj1" fmla="val 8333"/>
              <a:gd name="adj2" fmla="val 4486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Szövegdoboz 10"/>
          <p:cNvSpPr txBox="1"/>
          <p:nvPr/>
        </p:nvSpPr>
        <p:spPr>
          <a:xfrm>
            <a:off x="3448661" y="3645024"/>
            <a:ext cx="244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dirty="0" smtClean="0"/>
              <a:t>A szórás pedig a görbe</a:t>
            </a:r>
          </a:p>
          <a:p>
            <a:pPr algn="ctr"/>
            <a:r>
              <a:rPr lang="hu-HU" sz="1400" dirty="0" smtClean="0"/>
              <a:t>„nyúltságát”</a:t>
            </a:r>
            <a:endParaRPr lang="hu-HU" sz="1400" dirty="0"/>
          </a:p>
        </p:txBody>
      </p:sp>
    </p:spTree>
    <p:extLst>
      <p:ext uri="{BB962C8B-B14F-4D97-AF65-F5344CB8AC3E}">
        <p14:creationId xmlns:p14="http://schemas.microsoft.com/office/powerpoint/2010/main" val="223854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GITHUB\matstat-beadando\prezentáció\assets\tall playe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60147"/>
            <a:ext cx="2880321" cy="333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GITHUB\matstat-beadando\prezentáció\assets\eloszlas-maga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93" y="494913"/>
            <a:ext cx="3561777" cy="334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GITHUB\matstat-beadando\prezentáció\assets\two brother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365104"/>
            <a:ext cx="4176464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GITHUB\matstat-beadando\prezentáció\assets\eloszlas-alacsony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18" y="3821233"/>
            <a:ext cx="3140125" cy="29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07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Hullám">
  <a:themeElements>
    <a:clrScheme name="Hullá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Hullá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ullá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zögek">
  <a:themeElements>
    <a:clrScheme name="Szögek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Szög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zöge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ompozit">
  <a:themeElements>
    <a:clrScheme name="Kompozit">
      <a:dk1>
        <a:sysClr val="windowText" lastClr="000000"/>
      </a:dk1>
      <a:lt1>
        <a:sysClr val="window" lastClr="FFFFFF"/>
      </a:lt1>
      <a:dk2>
        <a:srgbClr val="5B6973"/>
      </a:dk2>
      <a:lt2>
        <a:srgbClr val="E7ECED"/>
      </a:lt2>
      <a:accent1>
        <a:srgbClr val="98C723"/>
      </a:accent1>
      <a:accent2>
        <a:srgbClr val="59B0B9"/>
      </a:accent2>
      <a:accent3>
        <a:srgbClr val="DEAE00"/>
      </a:accent3>
      <a:accent4>
        <a:srgbClr val="B77BB4"/>
      </a:accent4>
      <a:accent5>
        <a:srgbClr val="E0773C"/>
      </a:accent5>
      <a:accent6>
        <a:srgbClr val="A98D63"/>
      </a:accent6>
      <a:hlink>
        <a:srgbClr val="26CBEC"/>
      </a:hlink>
      <a:folHlink>
        <a:srgbClr val="598C8C"/>
      </a:folHlink>
    </a:clrScheme>
    <a:fontScheme name="Kompozit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mpozi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5000"/>
                <a:satMod val="300000"/>
              </a:schemeClr>
            </a:gs>
            <a:gs pos="12000">
              <a:schemeClr val="phClr">
                <a:tint val="50000"/>
                <a:shade val="90000"/>
                <a:satMod val="250000"/>
              </a:schemeClr>
            </a:gs>
            <a:gs pos="100000">
              <a:schemeClr val="phClr">
                <a:tint val="85000"/>
                <a:shade val="7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75000"/>
                <a:shade val="95000"/>
                <a:satMod val="175000"/>
              </a:schemeClr>
            </a:gs>
            <a:gs pos="12000">
              <a:schemeClr val="phClr">
                <a:tint val="90000"/>
                <a:shade val="90000"/>
                <a:satMod val="150000"/>
              </a:schemeClr>
            </a:gs>
            <a:gs pos="100000">
              <a:schemeClr val="phClr">
                <a:tint val="100000"/>
                <a:shade val="75000"/>
                <a:satMod val="1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freezing" dir="t">
              <a:rot lat="0" lon="0" rev="6000000"/>
            </a:lightRig>
          </a:scene3d>
          <a:sp3d contourW="12700" prstMaterial="dkEdge">
            <a:bevelT w="44450" h="25400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10000"/>
                <a:lumMod val="80000"/>
              </a:schemeClr>
            </a:gs>
            <a:gs pos="79000">
              <a:schemeClr val="phClr">
                <a:tint val="100000"/>
                <a:shade val="90000"/>
                <a:satMod val="105000"/>
                <a:lumMod val="100000"/>
              </a:schemeClr>
            </a:gs>
            <a:gs pos="100000">
              <a:schemeClr val="phClr">
                <a:tint val="95000"/>
                <a:shade val="100000"/>
                <a:satMod val="110000"/>
                <a:lumMod val="11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hade val="100000"/>
                <a:satMod val="100000"/>
                <a:lumMod val="110000"/>
              </a:schemeClr>
            </a:gs>
            <a:gs pos="83000">
              <a:schemeClr val="phClr">
                <a:shade val="75000"/>
                <a:satMod val="200000"/>
              </a:schemeClr>
            </a:gs>
            <a:gs pos="100000">
              <a:schemeClr val="phClr">
                <a:shade val="90000"/>
                <a:satMod val="200000"/>
              </a:schemeClr>
            </a:gs>
          </a:gsLst>
          <a:path path="circle">
            <a:fillToRect l="75000" t="100000" b="3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148</TotalTime>
  <Words>149</Words>
  <Application>Microsoft Office PowerPoint</Application>
  <PresentationFormat>Diavetítés a képernyőre (4:3 oldalarány)</PresentationFormat>
  <Paragraphs>26</Paragraphs>
  <Slides>14</Slides>
  <Notes>0</Notes>
  <HiddenSlides>0</HiddenSlides>
  <MMClips>0</MMClips>
  <ScaleCrop>false</ScaleCrop>
  <HeadingPairs>
    <vt:vector size="4" baseType="variant">
      <vt:variant>
        <vt:lpstr>Téma</vt:lpstr>
      </vt:variant>
      <vt:variant>
        <vt:i4>3</vt:i4>
      </vt:variant>
      <vt:variant>
        <vt:lpstr>Diacímek</vt:lpstr>
      </vt:variant>
      <vt:variant>
        <vt:i4>14</vt:i4>
      </vt:variant>
    </vt:vector>
  </HeadingPairs>
  <TitlesOfParts>
    <vt:vector size="17" baseType="lpstr">
      <vt:lpstr>Hullám</vt:lpstr>
      <vt:lpstr>Szögek</vt:lpstr>
      <vt:lpstr>Kompozit</vt:lpstr>
      <vt:lpstr>A normális eloszlás szimulálása JavaScriptben, és a matematikai háttere</vt:lpstr>
      <vt:lpstr>Mi is az a normális eloszlás?</vt:lpstr>
      <vt:lpstr>Inkább nézzünk rá a grafikonjára…</vt:lpstr>
      <vt:lpstr>PowerPoint bemutató</vt:lpstr>
      <vt:lpstr>Tekintsünk rá kicsit másképp…</vt:lpstr>
      <vt:lpstr>Triviális, viszont fontos megállapítás:</vt:lpstr>
      <vt:lpstr>Ebből a megállapításból rájöhetünk, hogy a normális eloszlást alkalmazhatjuk mintáknál…</vt:lpstr>
      <vt:lpstr>Hogy néz ez ki a görbén?</vt:lpstr>
      <vt:lpstr>PowerPoint bemutató</vt:lpstr>
      <vt:lpstr>PowerPoint bemutató</vt:lpstr>
      <vt:lpstr>PowerPoint bemutató</vt:lpstr>
      <vt:lpstr>PowerPoint bemutató</vt:lpstr>
      <vt:lpstr>„Populáció szimuláció”</vt:lpstr>
      <vt:lpstr>Ha tudjuk, hogy egy minta normális eloszlású, akkor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normális eloszlás szimulálása JavaScriptben, és a matematikai háttere</dc:title>
  <dc:creator>raymileshun</dc:creator>
  <cp:lastModifiedBy>raymileshun</cp:lastModifiedBy>
  <cp:revision>17</cp:revision>
  <dcterms:created xsi:type="dcterms:W3CDTF">2020-03-07T13:11:42Z</dcterms:created>
  <dcterms:modified xsi:type="dcterms:W3CDTF">2020-03-07T15:40:31Z</dcterms:modified>
</cp:coreProperties>
</file>